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82" r:id="rId3"/>
    <p:sldId id="287" r:id="rId4"/>
    <p:sldId id="293" r:id="rId5"/>
    <p:sldId id="294" r:id="rId6"/>
    <p:sldId id="295" r:id="rId7"/>
    <p:sldId id="296" r:id="rId8"/>
    <p:sldId id="297" r:id="rId9"/>
    <p:sldId id="292" r:id="rId10"/>
  </p:sldIdLst>
  <p:sldSz cx="9144000" cy="6858000" type="screen4x3"/>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3159BFC-17E0-BE46-962D-CFE4D96E8659}">
          <p14:sldIdLst>
            <p14:sldId id="273"/>
            <p14:sldId id="282"/>
          </p14:sldIdLst>
        </p14:section>
        <p14:section name="Sección sin título" id="{2B17FA27-EDEA-F64B-8395-8D78870D6138}">
          <p14:sldIdLst>
            <p14:sldId id="287"/>
            <p14:sldId id="293"/>
            <p14:sldId id="294"/>
            <p14:sldId id="295"/>
            <p14:sldId id="296"/>
            <p14:sldId id="297"/>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7407"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8A4CDC-FE64-401F-B6B1-151CDBDB70A8}" type="datetimeFigureOut">
              <a:rPr lang="es-MX" smtClean="0"/>
              <a:t>01/09/2018</a:t>
            </a:fld>
            <a:endParaRPr lang="es-MX"/>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44D04565-E525-4EB9-8CBA-77A1F415A418}" type="slidenum">
              <a:rPr lang="es-MX" smtClean="0"/>
              <a:t>‹Nº›</a:t>
            </a:fld>
            <a:endParaRPr lang="es-MX"/>
          </a:p>
        </p:txBody>
      </p:sp>
    </p:spTree>
    <p:extLst>
      <p:ext uri="{BB962C8B-B14F-4D97-AF65-F5344CB8AC3E}">
        <p14:creationId xmlns:p14="http://schemas.microsoft.com/office/powerpoint/2010/main" val="229186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4D04565-E525-4EB9-8CBA-77A1F415A418}" type="slidenum">
              <a:rPr lang="es-MX" smtClean="0"/>
              <a:t>1</a:t>
            </a:fld>
            <a:endParaRPr lang="es-MX"/>
          </a:p>
        </p:txBody>
      </p:sp>
    </p:spTree>
    <p:extLst>
      <p:ext uri="{BB962C8B-B14F-4D97-AF65-F5344CB8AC3E}">
        <p14:creationId xmlns:p14="http://schemas.microsoft.com/office/powerpoint/2010/main" val="382676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1E20E4B-0362-48F3-8C8F-14C9A5838F96}" type="datetimeFigureOut">
              <a:rPr lang="es-MX" smtClean="0"/>
              <a:pPr/>
              <a:t>01/09/2018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16AC5A-F9A1-4391-B723-37DF0CCE31A5}"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20E4B-0362-48F3-8C8F-14C9A5838F96}" type="datetimeFigureOut">
              <a:rPr lang="es-MX" smtClean="0"/>
              <a:pPr/>
              <a:t>01/09/2018</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6AC5A-F9A1-4391-B723-37DF0CCE31A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925" y="908720"/>
            <a:ext cx="9071421" cy="1368152"/>
          </a:xfrm>
        </p:spPr>
        <p:txBody>
          <a:bodyPr rtlCol="0">
            <a:noAutofit/>
          </a:bodyPr>
          <a:lstStyle/>
          <a:p>
            <a:pPr>
              <a:defRPr/>
            </a:pPr>
            <a:r>
              <a:rPr lang="es-ES_tradnl" sz="4800" b="1" dirty="0">
                <a:solidFill>
                  <a:schemeClr val="accent1">
                    <a:lumMod val="75000"/>
                  </a:schemeClr>
                </a:solidFill>
              </a:rPr>
              <a:t>Microeconomía</a:t>
            </a:r>
            <a:endParaRPr lang="es-MX" sz="4800" b="1" dirty="0">
              <a:solidFill>
                <a:schemeClr val="accent1">
                  <a:lumMod val="75000"/>
                </a:schemeClr>
              </a:solidFill>
            </a:endParaRPr>
          </a:p>
        </p:txBody>
      </p:sp>
      <p:sp>
        <p:nvSpPr>
          <p:cNvPr id="3" name="Rectángulo 2"/>
          <p:cNvSpPr/>
          <p:nvPr/>
        </p:nvSpPr>
        <p:spPr>
          <a:xfrm>
            <a:off x="467544" y="5445224"/>
            <a:ext cx="8352928" cy="738664"/>
          </a:xfrm>
          <a:prstGeom prst="rect">
            <a:avLst/>
          </a:prstGeom>
        </p:spPr>
        <p:txBody>
          <a:bodyPr wrap="square">
            <a:spAutoFit/>
          </a:bodyPr>
          <a:lstStyle/>
          <a:p>
            <a:pPr algn="just">
              <a:spcAft>
                <a:spcPts val="0"/>
              </a:spcAft>
            </a:pPr>
            <a:r>
              <a:rPr lang="es-ES_tradnl" dirty="0">
                <a:latin typeface="Arial" panose="020B0604020202020204" pitchFamily="34" charset="0"/>
                <a:ea typeface="MS Mincho" panose="02020609040205080304" pitchFamily="49" charset="-128"/>
                <a:cs typeface="Times New Roman" panose="02020603050405020304" pitchFamily="18" charset="0"/>
              </a:rPr>
              <a:t> </a:t>
            </a:r>
            <a:endParaRPr lang="es-MX" sz="2400"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s-ES_tradnl" sz="24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endParaRPr lang="es-MX" sz="24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5" name="3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36723"/>
            <a:ext cx="91789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646" y="1956452"/>
            <a:ext cx="2936522" cy="1641863"/>
          </a:xfrm>
          <a:prstGeom prst="rect">
            <a:avLst/>
          </a:prstGeom>
        </p:spPr>
      </p:pic>
    </p:spTree>
    <p:extLst>
      <p:ext uri="{BB962C8B-B14F-4D97-AF65-F5344CB8AC3E}">
        <p14:creationId xmlns:p14="http://schemas.microsoft.com/office/powerpoint/2010/main" val="51003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68760"/>
            <a:ext cx="8229600" cy="1143000"/>
          </a:xfrm>
        </p:spPr>
        <p:txBody>
          <a:bodyPr>
            <a:normAutofit fontScale="90000"/>
          </a:bodyPr>
          <a:lstStyle/>
          <a:p>
            <a:r>
              <a:rPr lang="es-ES_tradnl" sz="33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r>
              <a:rPr lang="es-ES_tradnl" sz="32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
            </a:r>
            <a:br>
              <a:rPr lang="es-ES_tradnl" sz="32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br>
            <a:endParaRPr lang="es-ES" b="1" dirty="0">
              <a:solidFill>
                <a:schemeClr val="tx2">
                  <a:lumMod val="60000"/>
                  <a:lumOff val="40000"/>
                </a:schemeClr>
              </a:solidFill>
            </a:endParaRPr>
          </a:p>
        </p:txBody>
      </p:sp>
      <p:sp>
        <p:nvSpPr>
          <p:cNvPr id="4" name="Marcador de contenido 3"/>
          <p:cNvSpPr>
            <a:spLocks noGrp="1"/>
          </p:cNvSpPr>
          <p:nvPr>
            <p:ph idx="1"/>
          </p:nvPr>
        </p:nvSpPr>
        <p:spPr>
          <a:xfrm>
            <a:off x="467544" y="2060848"/>
            <a:ext cx="8219256" cy="4065316"/>
          </a:xfrm>
        </p:spPr>
        <p:txBody>
          <a:bodyPr>
            <a:normAutofit lnSpcReduction="10000"/>
          </a:bodyPr>
          <a:lstStyle/>
          <a:p>
            <a:pPr marL="0" indent="0" algn="just">
              <a:buNone/>
            </a:pPr>
            <a:r>
              <a:rPr lang="es-ES_tradnl" sz="18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Semana 4. </a:t>
            </a:r>
          </a:p>
          <a:p>
            <a:pPr marL="0" indent="0" algn="just">
              <a:buNone/>
            </a:pPr>
            <a:r>
              <a:rPr lang="es-MX" sz="1800" dirty="0">
                <a:solidFill>
                  <a:schemeClr val="tx2"/>
                </a:solidFill>
                <a:latin typeface="Arial" panose="020B0604020202020204" pitchFamily="34" charset="0"/>
                <a:cs typeface="Arial" panose="020B0604020202020204" pitchFamily="34" charset="0"/>
              </a:rPr>
              <a:t>Objetivos.</a:t>
            </a:r>
            <a:endParaRPr lang="es-MX" sz="1800" dirty="0"/>
          </a:p>
          <a:p>
            <a:pPr lvl="0" algn="just"/>
            <a:r>
              <a:rPr lang="es-ES_tradnl" sz="1800" dirty="0">
                <a:latin typeface="Arial" panose="020B0604020202020204" pitchFamily="34" charset="0"/>
                <a:cs typeface="Arial" panose="020B0604020202020204" pitchFamily="34" charset="0"/>
              </a:rPr>
              <a:t>Identificar los principales factores que determinan la demanda y su elasticidad, la oferta, los precios y el equilibrio para reconocer la estructura de los mercados.</a:t>
            </a:r>
            <a:endParaRPr lang="es-MX" sz="1800" dirty="0">
              <a:latin typeface="Arial" panose="020B0604020202020204" pitchFamily="34" charset="0"/>
              <a:cs typeface="Arial" panose="020B0604020202020204" pitchFamily="34" charset="0"/>
            </a:endParaRPr>
          </a:p>
          <a:p>
            <a:pPr lvl="0" algn="just"/>
            <a:r>
              <a:rPr lang="es-ES_tradnl" sz="1800" dirty="0">
                <a:latin typeface="Arial" panose="020B0604020202020204" pitchFamily="34" charset="0"/>
                <a:cs typeface="Arial" panose="020B0604020202020204" pitchFamily="34" charset="0"/>
              </a:rPr>
              <a:t>Distinguir los conceptos de utilidad marginal y curvas de inferencia para desarrollar la relación entre éstos y la demanda, utilizando las leyes de demanda y utilidad.</a:t>
            </a:r>
            <a:endParaRPr lang="es-MX" sz="1800" dirty="0">
              <a:latin typeface="Arial" panose="020B0604020202020204" pitchFamily="34" charset="0"/>
              <a:cs typeface="Arial" panose="020B0604020202020204" pitchFamily="34" charset="0"/>
            </a:endParaRPr>
          </a:p>
          <a:p>
            <a:pPr marL="0" indent="0" algn="just">
              <a:buNone/>
            </a:pPr>
            <a:endParaRPr lang="es-MX" sz="1800" dirty="0">
              <a:solidFill>
                <a:schemeClr val="tx2"/>
              </a:solidFill>
              <a:latin typeface="Arial" panose="020B0604020202020204" pitchFamily="34" charset="0"/>
              <a:cs typeface="Arial" panose="020B0604020202020204" pitchFamily="34" charset="0"/>
            </a:endParaRPr>
          </a:p>
          <a:p>
            <a:pPr marL="0" indent="0" algn="just">
              <a:buNone/>
            </a:pPr>
            <a:r>
              <a:rPr lang="es-MX" sz="1800" dirty="0">
                <a:solidFill>
                  <a:schemeClr val="tx2"/>
                </a:solidFill>
                <a:latin typeface="Arial" panose="020B0604020202020204" pitchFamily="34" charset="0"/>
                <a:cs typeface="Arial" panose="020B0604020202020204" pitchFamily="34" charset="0"/>
              </a:rPr>
              <a:t>Temario</a:t>
            </a:r>
            <a:endParaRPr lang="es-MX"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ea typeface="MS Mincho" panose="02020609040205080304" pitchFamily="49" charset="-128"/>
                <a:cs typeface="Arial" panose="020B0604020202020204" pitchFamily="34" charset="0"/>
              </a:rPr>
              <a:t>2.2.2 Elasticidad de la demanda.</a:t>
            </a:r>
          </a:p>
          <a:p>
            <a:pPr marL="0" indent="0" algn="just">
              <a:buNone/>
            </a:pPr>
            <a:r>
              <a:rPr lang="es-ES" sz="1800" dirty="0">
                <a:latin typeface="Arial" panose="020B0604020202020204" pitchFamily="34" charset="0"/>
                <a:ea typeface="MS Mincho" panose="02020609040205080304" pitchFamily="49" charset="-128"/>
                <a:cs typeface="Arial" panose="020B0604020202020204" pitchFamily="34" charset="0"/>
              </a:rPr>
              <a:t>2.2.3 Demanda y utilidad marginal.</a:t>
            </a:r>
          </a:p>
          <a:p>
            <a:pPr marL="0" indent="0" algn="just">
              <a:buNone/>
            </a:pPr>
            <a:r>
              <a:rPr lang="es-ES" sz="1800" dirty="0">
                <a:latin typeface="Arial" panose="020B0604020202020204" pitchFamily="34" charset="0"/>
                <a:ea typeface="MS Mincho" panose="02020609040205080304" pitchFamily="49" charset="-128"/>
                <a:cs typeface="Arial" panose="020B0604020202020204" pitchFamily="34" charset="0"/>
              </a:rPr>
              <a:t>2.2.4 Demanda y curvas de inferencia.</a:t>
            </a:r>
          </a:p>
          <a:p>
            <a:pPr marL="0" indent="0">
              <a:buNone/>
            </a:pPr>
            <a:endParaRPr lang="es-MX" dirty="0">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197566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sp>
        <p:nvSpPr>
          <p:cNvPr id="3" name="Marcador de contenido 2"/>
          <p:cNvSpPr>
            <a:spLocks noGrp="1"/>
          </p:cNvSpPr>
          <p:nvPr>
            <p:ph idx="1"/>
          </p:nvPr>
        </p:nvSpPr>
        <p:spPr>
          <a:xfrm>
            <a:off x="457200" y="1835696"/>
            <a:ext cx="8229600" cy="4392488"/>
          </a:xfrm>
        </p:spPr>
        <p:txBody>
          <a:bodyPr>
            <a:normAutofit/>
          </a:bodyPr>
          <a:lstStyle/>
          <a:p>
            <a:pPr marL="0" indent="0" algn="just">
              <a:buNone/>
            </a:pPr>
            <a:r>
              <a:rPr lang="es-MX" sz="1800" b="1" dirty="0">
                <a:latin typeface="Arial" panose="020B0604020202020204" pitchFamily="34" charset="0"/>
                <a:cs typeface="Arial" panose="020B0604020202020204" pitchFamily="34" charset="0"/>
              </a:rPr>
              <a:t>Introducción.</a:t>
            </a:r>
          </a:p>
          <a:p>
            <a:pPr marL="0" indent="0" algn="just">
              <a:buNone/>
            </a:pPr>
            <a:r>
              <a:rPr lang="es-MX" sz="1800" dirty="0">
                <a:latin typeface="Arial" panose="020B0604020202020204" pitchFamily="34" charset="0"/>
                <a:cs typeface="Arial" panose="020B0604020202020204" pitchFamily="34" charset="0"/>
              </a:rPr>
              <a:t>La elasticidad de la demanda se utiliza para cuantificar la variación que experimenta las cantidades demandadas de un bien a las variaciones en los factores de los que éstas dependen. Es decir, la elasticidad muestra la sensibilidad que expresa una variable dependiente ante una modificación en la viable independiente.</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En la economía, el análisis de la elasticidad se centra principalmente en el grado de respuesta a las cantidades demandadas u ofertas de un bien que experimentan un cambio en los factores de los que éstas dependen.</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La elasticidad precio, cuantifica la variación que experimenta la cantidad ofrecida o la cantidad demandada a las variaciones del precio.</a:t>
            </a:r>
          </a:p>
          <a:p>
            <a:pPr marL="0" indent="0" algn="just">
              <a:buNone/>
            </a:pPr>
            <a:endParaRPr lang="es-MX" sz="1800" dirty="0"/>
          </a:p>
          <a:p>
            <a:pPr marL="0" indent="0" algn="just">
              <a:buNone/>
            </a:pPr>
            <a:endParaRPr lang="es-MX" sz="1800" dirty="0"/>
          </a:p>
          <a:p>
            <a:pPr marL="0" indent="0" algn="just">
              <a:buNone/>
            </a:pPr>
            <a:endParaRPr lang="es-MX" sz="1800" dirty="0"/>
          </a:p>
        </p:txBody>
      </p:sp>
    </p:spTree>
    <p:extLst>
      <p:ext uri="{BB962C8B-B14F-4D97-AF65-F5344CB8AC3E}">
        <p14:creationId xmlns:p14="http://schemas.microsoft.com/office/powerpoint/2010/main" val="100906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sp>
        <p:nvSpPr>
          <p:cNvPr id="3" name="Marcador de contenido 2"/>
          <p:cNvSpPr>
            <a:spLocks noGrp="1"/>
          </p:cNvSpPr>
          <p:nvPr>
            <p:ph idx="1"/>
          </p:nvPr>
        </p:nvSpPr>
        <p:spPr>
          <a:xfrm>
            <a:off x="457200" y="1844824"/>
            <a:ext cx="8229600" cy="4752528"/>
          </a:xfrm>
        </p:spPr>
        <p:txBody>
          <a:bodyPr>
            <a:normAutofit/>
          </a:bodyPr>
          <a:lstStyle/>
          <a:p>
            <a:pPr marL="0" indent="0" algn="just">
              <a:buNone/>
            </a:pPr>
            <a:r>
              <a:rPr lang="es-MX" sz="1800" dirty="0">
                <a:latin typeface="Arial" panose="020B0604020202020204" pitchFamily="34" charset="0"/>
                <a:cs typeface="Arial" panose="020B0604020202020204" pitchFamily="34" charset="0"/>
              </a:rPr>
              <a:t>Los tipos de elasticidad precio de la demanda de un bien consiste en analizar la relación que existe entre la variación porcentual de la cantidad demandada y la variación porcentual del precio; es decir es hallar en qué porcentaje varía la cantidad demandada respecto al precio.</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Por ello se encuentran los tres siguientes casos:</a:t>
            </a:r>
          </a:p>
          <a:p>
            <a:pPr algn="just">
              <a:buAutoNum type="arabicPeriod"/>
            </a:pPr>
            <a:r>
              <a:rPr lang="es-MX" sz="1800" dirty="0">
                <a:latin typeface="Arial" panose="020B0604020202020204" pitchFamily="34" charset="0"/>
                <a:cs typeface="Arial" panose="020B0604020202020204" pitchFamily="34" charset="0"/>
              </a:rPr>
              <a:t>Que la cantidad demandada varíe en un porcentaje menor que el del precio.</a:t>
            </a:r>
          </a:p>
          <a:p>
            <a:pPr algn="just">
              <a:buAutoNum type="arabicPeriod"/>
            </a:pPr>
            <a:r>
              <a:rPr lang="es-MX" sz="1800" dirty="0">
                <a:latin typeface="Arial" panose="020B0604020202020204" pitchFamily="34" charset="0"/>
                <a:cs typeface="Arial" panose="020B0604020202020204" pitchFamily="34" charset="0"/>
              </a:rPr>
              <a:t>Que la cantidad demandada varíe en un porcentaje mayor que el del precio.</a:t>
            </a:r>
          </a:p>
          <a:p>
            <a:pPr algn="just">
              <a:buAutoNum type="arabicPeriod"/>
            </a:pPr>
            <a:r>
              <a:rPr lang="es-MX" sz="1800" dirty="0">
                <a:latin typeface="Arial" panose="020B0604020202020204" pitchFamily="34" charset="0"/>
                <a:cs typeface="Arial" panose="020B0604020202020204" pitchFamily="34" charset="0"/>
              </a:rPr>
              <a:t>Que la cantidad demandada varíe en el mismo porcentaje que el precio.</a:t>
            </a:r>
          </a:p>
          <a:p>
            <a:pPr marL="0" indent="0" algn="just">
              <a:buNone/>
            </a:pPr>
            <a:endParaRPr lang="es-MX" sz="1800" dirty="0"/>
          </a:p>
          <a:p>
            <a:pPr marL="0" indent="0" algn="just">
              <a:buNone/>
            </a:pPr>
            <a:endParaRPr lang="es-MX" sz="1800" dirty="0"/>
          </a:p>
          <a:p>
            <a:pPr marL="0" indent="0" algn="just">
              <a:buNone/>
            </a:pPr>
            <a:endParaRPr lang="es-MX" sz="18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5373216"/>
            <a:ext cx="2063349" cy="1370064"/>
          </a:xfrm>
          <a:prstGeom prst="rect">
            <a:avLst/>
          </a:prstGeom>
        </p:spPr>
      </p:pic>
    </p:spTree>
    <p:extLst>
      <p:ext uri="{BB962C8B-B14F-4D97-AF65-F5344CB8AC3E}">
        <p14:creationId xmlns:p14="http://schemas.microsoft.com/office/powerpoint/2010/main" val="290676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395536" y="1772816"/>
            <a:ext cx="8352928"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dirty="0">
                <a:latin typeface="Arial" panose="020B0604020202020204" pitchFamily="34" charset="0"/>
                <a:cs typeface="Arial" panose="020B0604020202020204" pitchFamily="34" charset="0"/>
              </a:rPr>
              <a:t>Dentro de la teoría de la elección del consumidor que investiga el comportamiento de un agente económico en su carácter de consumidor de bienes y servicios, ya que existe una herramienta extremadamente útil para facilitar el análisis de las consecuencias de las variaciones de los precios, esta herramienta se conoce como curvas de indiferencia, que proporciona las diferentes combinaciones de bienes que otorgan el mismo nivel de utilidad o satisfacción a un individuo.</a:t>
            </a: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r>
              <a:rPr lang="es-MX" sz="1800" dirty="0">
                <a:latin typeface="Arial" panose="020B0604020202020204" pitchFamily="34" charset="0"/>
                <a:cs typeface="Arial" panose="020B0604020202020204" pitchFamily="34" charset="0"/>
              </a:rPr>
              <a:t>La cura de indiferencia se traza simplemente de una combinación de bienes.</a:t>
            </a: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4435949"/>
            <a:ext cx="2736304" cy="2226158"/>
          </a:xfrm>
          <a:prstGeom prst="rect">
            <a:avLst/>
          </a:prstGeom>
        </p:spPr>
      </p:pic>
    </p:spTree>
    <p:extLst>
      <p:ext uri="{BB962C8B-B14F-4D97-AF65-F5344CB8AC3E}">
        <p14:creationId xmlns:p14="http://schemas.microsoft.com/office/powerpoint/2010/main" val="18683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r>
              <a:rPr lang="es-MX" sz="1800" dirty="0"/>
              <a:t> </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251520" y="1700808"/>
            <a:ext cx="8496944"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dirty="0">
                <a:latin typeface="Arial" panose="020B0604020202020204" pitchFamily="34" charset="0"/>
                <a:cs typeface="Arial" panose="020B0604020202020204" pitchFamily="34" charset="0"/>
              </a:rPr>
              <a:t>Dentro de las combinaciones que se presentan entre dos bienes que reportan la misma satisfacción a una persona, y que son preferidas a otras combinaciones, la curva de indiferencia refleja simplemente las preferencias entre pares de bienes y no tiene relación alguna con el dinero o con los precios, a lo largo de la curva de indiferencia cada punto tiene un valor monetario distinto.</a:t>
            </a: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r>
              <a:rPr lang="es-MX" sz="1800" dirty="0">
                <a:latin typeface="Arial" panose="020B0604020202020204" pitchFamily="34" charset="0"/>
                <a:cs typeface="Arial" panose="020B0604020202020204" pitchFamily="34" charset="0"/>
              </a:rPr>
              <a:t>Por otro lado el individuo tiene la opción de aumentar el numero de combinaciones que se pretenden y en una nueva curva de indiferencia se reporta mayor utilidad .</a:t>
            </a: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4510995"/>
            <a:ext cx="2817704" cy="1944216"/>
          </a:xfrm>
          <a:prstGeom prst="rect">
            <a:avLst/>
          </a:prstGeom>
        </p:spPr>
      </p:pic>
    </p:spTree>
    <p:extLst>
      <p:ext uri="{BB962C8B-B14F-4D97-AF65-F5344CB8AC3E}">
        <p14:creationId xmlns:p14="http://schemas.microsoft.com/office/powerpoint/2010/main" val="334982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sp>
        <p:nvSpPr>
          <p:cNvPr id="3" name="Marcador de contenido 2"/>
          <p:cNvSpPr>
            <a:spLocks noGrp="1"/>
          </p:cNvSpPr>
          <p:nvPr>
            <p:ph idx="1"/>
          </p:nvPr>
        </p:nvSpPr>
        <p:spPr>
          <a:xfrm>
            <a:off x="457200" y="2204864"/>
            <a:ext cx="8229600" cy="4392488"/>
          </a:xfrm>
        </p:spPr>
        <p:txBody>
          <a:bodyPr>
            <a:normAutofit/>
          </a:bodyPr>
          <a:lstStyle/>
          <a:p>
            <a:pPr marL="0" indent="0" algn="just">
              <a:buNone/>
            </a:pPr>
            <a:r>
              <a:rPr lang="es-MX" sz="1800" dirty="0"/>
              <a:t> </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323528" y="1844824"/>
            <a:ext cx="8496944"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dirty="0">
                <a:latin typeface="Arial" panose="020B0604020202020204" pitchFamily="34" charset="0"/>
                <a:cs typeface="Arial" panose="020B0604020202020204" pitchFamily="34" charset="0"/>
              </a:rPr>
              <a:t>La importancia en la teoría del consumidor permite asignar su renta o riqueza en la compra de distintos bienes con el objetivo de alcanzar el mayor grado de satisfacción posible.</a:t>
            </a: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r>
              <a:rPr lang="es-MX" sz="1800" dirty="0">
                <a:latin typeface="Arial" panose="020B0604020202020204" pitchFamily="34" charset="0"/>
                <a:cs typeface="Arial" panose="020B0604020202020204" pitchFamily="34" charset="0"/>
              </a:rPr>
              <a:t>Para describir el problema del consumidor, se debe especificar las preferencias que son las que describen cestas de bienes alternativos así como las  restricciones que identifican el conjunto de cestas posibles.</a:t>
            </a: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r>
              <a:rPr lang="es-MX" sz="1800" dirty="0">
                <a:latin typeface="Arial" panose="020B0604020202020204" pitchFamily="34" charset="0"/>
                <a:cs typeface="Arial" panose="020B0604020202020204" pitchFamily="34" charset="0"/>
              </a:rPr>
              <a:t>Por lo tanto las preferencias y restricciones determinan la elección del consumidor, es decir la cesta de bienes maximiza el bienestar del consumidor dentro del conjunto factible.</a:t>
            </a: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7" y="5063588"/>
            <a:ext cx="2016224" cy="1641206"/>
          </a:xfrm>
          <a:prstGeom prst="rect">
            <a:avLst/>
          </a:prstGeom>
        </p:spPr>
      </p:pic>
    </p:spTree>
    <p:extLst>
      <p:ext uri="{BB962C8B-B14F-4D97-AF65-F5344CB8AC3E}">
        <p14:creationId xmlns:p14="http://schemas.microsoft.com/office/powerpoint/2010/main" val="345930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sp>
        <p:nvSpPr>
          <p:cNvPr id="3" name="Marcador de contenido 2"/>
          <p:cNvSpPr>
            <a:spLocks noGrp="1"/>
          </p:cNvSpPr>
          <p:nvPr>
            <p:ph idx="1"/>
          </p:nvPr>
        </p:nvSpPr>
        <p:spPr>
          <a:xfrm>
            <a:off x="518864" y="2276872"/>
            <a:ext cx="8229600" cy="4392488"/>
          </a:xfrm>
        </p:spPr>
        <p:txBody>
          <a:bodyPr>
            <a:normAutofit/>
          </a:bodyPr>
          <a:lstStyle/>
          <a:p>
            <a:pPr marL="0" indent="0" algn="just">
              <a:buNone/>
            </a:pPr>
            <a:r>
              <a:rPr lang="es-MX" sz="1800" dirty="0"/>
              <a:t> </a:t>
            </a:r>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a:p>
            <a:pPr marL="0" indent="0" algn="just">
              <a:buNone/>
            </a:pPr>
            <a:endParaRPr lang="es-MX" sz="1800" dirty="0"/>
          </a:p>
        </p:txBody>
      </p:sp>
      <p:sp>
        <p:nvSpPr>
          <p:cNvPr id="4" name="Marcador de contenido 2"/>
          <p:cNvSpPr txBox="1">
            <a:spLocks/>
          </p:cNvSpPr>
          <p:nvPr/>
        </p:nvSpPr>
        <p:spPr>
          <a:xfrm>
            <a:off x="323528" y="1844824"/>
            <a:ext cx="8229600"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MX" sz="1800" dirty="0">
                <a:latin typeface="Arial" panose="020B0604020202020204" pitchFamily="34" charset="0"/>
                <a:cs typeface="Arial" panose="020B0604020202020204" pitchFamily="34" charset="0"/>
              </a:rPr>
              <a:t>La teoría del consumidor presenta la función de utilidad como el valor numérico que se asigna a cada cesta de bienes de manera consistente con las preferencias del consumidor, si una cesta es preferida entonces el número que se asigna es mayor.</a:t>
            </a: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endParaRPr lang="es-MX" sz="1800" dirty="0">
              <a:latin typeface="Arial" panose="020B0604020202020204" pitchFamily="34" charset="0"/>
              <a:cs typeface="Arial" panose="020B0604020202020204" pitchFamily="34" charset="0"/>
            </a:endParaRPr>
          </a:p>
          <a:p>
            <a:pPr marL="0" indent="0" algn="just">
              <a:buFont typeface="Arial" pitchFamily="34" charset="0"/>
              <a:buNone/>
            </a:pPr>
            <a:r>
              <a:rPr lang="es-MX" sz="1800" dirty="0">
                <a:latin typeface="Arial" panose="020B0604020202020204" pitchFamily="34" charset="0"/>
                <a:cs typeface="Arial" panose="020B0604020202020204" pitchFamily="34" charset="0"/>
              </a:rPr>
              <a:t>Sin embargo, los valores numéricos que una función de utilidad se asigna a las cestas no tiene significados sino sólo en la medida en que se permite ordenar las cesas de bines de acuerdo a las preferencias del consumidor.</a:t>
            </a:r>
          </a:p>
          <a:p>
            <a:pPr marL="0" indent="0" algn="just">
              <a:buFont typeface="Arial" pitchFamily="34" charset="0"/>
              <a:buNone/>
            </a:pPr>
            <a:endParaRPr lang="es-MX" sz="1800" dirty="0"/>
          </a:p>
          <a:p>
            <a:pPr marL="0" indent="0" algn="just">
              <a:buFont typeface="Arial" pitchFamily="34" charset="0"/>
              <a:buNone/>
            </a:pPr>
            <a:endParaRPr lang="es-MX" sz="1800" dirty="0"/>
          </a:p>
          <a:p>
            <a:pPr marL="0" indent="0" algn="just">
              <a:buFont typeface="Arial" pitchFamily="34" charset="0"/>
              <a:buNone/>
            </a:pPr>
            <a:endParaRPr lang="es-MX"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6771"/>
            <a:ext cx="27432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711024"/>
            <a:ext cx="2843156" cy="1967464"/>
          </a:xfrm>
          <a:prstGeom prst="rect">
            <a:avLst/>
          </a:prstGeom>
        </p:spPr>
      </p:pic>
    </p:spTree>
    <p:extLst>
      <p:ext uri="{BB962C8B-B14F-4D97-AF65-F5344CB8AC3E}">
        <p14:creationId xmlns:p14="http://schemas.microsoft.com/office/powerpoint/2010/main" val="147495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988840"/>
            <a:ext cx="8229600" cy="4392488"/>
          </a:xfrm>
        </p:spPr>
        <p:txBody>
          <a:bodyPr>
            <a:normAutofit/>
          </a:bodyPr>
          <a:lstStyle/>
          <a:p>
            <a:pPr marL="0" indent="0" algn="just">
              <a:buNone/>
            </a:pPr>
            <a:r>
              <a:rPr lang="es-MX" sz="1800" b="1" dirty="0">
                <a:latin typeface="Arial" panose="020B0604020202020204" pitchFamily="34" charset="0"/>
                <a:cs typeface="Arial" panose="020B0604020202020204" pitchFamily="34" charset="0"/>
              </a:rPr>
              <a:t>Cierre</a:t>
            </a:r>
          </a:p>
          <a:p>
            <a:pPr marL="0" indent="0" algn="just">
              <a:buNone/>
            </a:pPr>
            <a:r>
              <a:rPr lang="es-MX" sz="1800" dirty="0">
                <a:latin typeface="Arial" panose="020B0604020202020204" pitchFamily="34" charset="0"/>
                <a:cs typeface="Arial" panose="020B0604020202020204" pitchFamily="34" charset="0"/>
              </a:rPr>
              <a:t>El sistema de economía de mercado se ocupa del funcionamiento del mercado, ya que es un mecanismo que responde al proceso de qué producir, cómo producir, y para quién se produce.</a:t>
            </a: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r>
              <a:rPr lang="es-MX" sz="1800" dirty="0">
                <a:latin typeface="Arial" panose="020B0604020202020204" pitchFamily="34" charset="0"/>
                <a:cs typeface="Arial" panose="020B0604020202020204" pitchFamily="34" charset="0"/>
              </a:rPr>
              <a:t>En el juego de la oferta y demanda la interacción de ambas determina los precios, que son las señales que guían la asignación de recursos. Los precios cumplen dos misiones fundamentales, suministrar información y proveer incentivos a los distintos agentes actuando en su propio interés para que haga que el conjunto del sistema funcione.</a:t>
            </a:r>
          </a:p>
          <a:p>
            <a:pPr marL="0" indent="0" algn="just">
              <a:buNone/>
            </a:pPr>
            <a:endParaRPr lang="es-MX" sz="1800" dirty="0"/>
          </a:p>
        </p:txBody>
      </p:sp>
      <p:sp>
        <p:nvSpPr>
          <p:cNvPr id="6" name="Título 1"/>
          <p:cNvSpPr>
            <a:spLocks noGrp="1"/>
          </p:cNvSpPr>
          <p:nvPr>
            <p:ph type="title"/>
          </p:nvPr>
        </p:nvSpPr>
        <p:spPr>
          <a:xfrm>
            <a:off x="475202" y="692696"/>
            <a:ext cx="8229600" cy="1143000"/>
          </a:xfrm>
        </p:spPr>
        <p:txBody>
          <a:bodyPr>
            <a:normAutofit/>
          </a:bodyPr>
          <a:lstStyle/>
          <a:p>
            <a: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Sesión 2. Funcionamiento de los mercados. Parte I.</a:t>
            </a:r>
            <a:br>
              <a:rPr lang="es-ES_tradnl" sz="2000" b="1"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br>
            <a:r>
              <a:rPr lang="es-ES_tradnl" sz="2000" dirty="0">
                <a:solidFill>
                  <a:schemeClr val="accent1">
                    <a:lumMod val="75000"/>
                  </a:schemeClr>
                </a:solidFill>
                <a:latin typeface="Arial" panose="020B0604020202020204" pitchFamily="34" charset="0"/>
                <a:ea typeface="MS Mincho" panose="02020609040205080304" pitchFamily="49" charset="-128"/>
                <a:cs typeface="Times New Roman" panose="02020603050405020304" pitchFamily="18" charset="0"/>
              </a:rPr>
              <a:t>Semana 4. </a:t>
            </a:r>
            <a:endParaRPr lang="es-MX" sz="20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5013176"/>
            <a:ext cx="3061235" cy="1665312"/>
          </a:xfrm>
          <a:prstGeom prst="rect">
            <a:avLst/>
          </a:prstGeom>
        </p:spPr>
      </p:pic>
    </p:spTree>
    <p:extLst>
      <p:ext uri="{BB962C8B-B14F-4D97-AF65-F5344CB8AC3E}">
        <p14:creationId xmlns:p14="http://schemas.microsoft.com/office/powerpoint/2010/main" val="738988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11274</TotalTime>
  <Words>846</Words>
  <Application>Microsoft Office PowerPoint</Application>
  <PresentationFormat>Presentación en pantalla (4:3)</PresentationFormat>
  <Paragraphs>75</Paragraphs>
  <Slides>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Cambria</vt:lpstr>
      <vt:lpstr>MS Mincho</vt:lpstr>
      <vt:lpstr>Times New Roman</vt:lpstr>
      <vt:lpstr>Tema de Office</vt:lpstr>
      <vt:lpstr>Microeconomía</vt:lpstr>
      <vt:lpstr>Sesión 2. Funcionamiento de los mercados. Parte I. </vt:lpstr>
      <vt:lpstr>Sesión 2. Funcionamiento de los mercados. Parte I. Semana 4. </vt:lpstr>
      <vt:lpstr>Sesión 2. Funcionamiento de los mercados. Parte I. Semana 4. </vt:lpstr>
      <vt:lpstr>Sesión 2. Funcionamiento de los mercados. Parte I. Semana 4. </vt:lpstr>
      <vt:lpstr>Sesión 2. Funcionamiento de los mercados. Parte I. Semana 4. </vt:lpstr>
      <vt:lpstr>Sesión 2. Funcionamiento de los mercados. Parte I. Semana 4. </vt:lpstr>
      <vt:lpstr>Sesión 2. Funcionamiento de los mercados. Parte I. Semana 4. </vt:lpstr>
      <vt:lpstr>Sesión 2. Funcionamiento de los mercados. Parte I. Semana 4. </vt:lpstr>
    </vt:vector>
  </TitlesOfParts>
  <Company>UNIVERSIDAD VALLE DEL GRIJALVA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Licenciaturas No escolarizadas Cuatrimestrales</dc:title>
  <dc:creator>Rafael Campos Hernández;Alejandra Castellanos Rodríguez</dc:creator>
  <cp:lastModifiedBy>Pachit0 YT</cp:lastModifiedBy>
  <cp:revision>198</cp:revision>
  <cp:lastPrinted>2011-05-02T22:42:52Z</cp:lastPrinted>
  <dcterms:created xsi:type="dcterms:W3CDTF">2010-02-23T16:42:16Z</dcterms:created>
  <dcterms:modified xsi:type="dcterms:W3CDTF">2018-09-02T04:08:09Z</dcterms:modified>
</cp:coreProperties>
</file>